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3" r:id="rId1"/>
  </p:sldMasterIdLst>
  <p:notesMasterIdLst>
    <p:notesMasterId r:id="rId5"/>
  </p:notesMasterIdLst>
  <p:handoutMasterIdLst>
    <p:handoutMasterId r:id="rId6"/>
  </p:handoutMasterIdLst>
  <p:sldIdLst>
    <p:sldId id="257" r:id="rId2"/>
    <p:sldId id="258" r:id="rId3"/>
    <p:sldId id="259" r:id="rId4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4A8"/>
    <a:srgbClr val="0069B2"/>
    <a:srgbClr val="868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6433" autoAdjust="0"/>
  </p:normalViewPr>
  <p:slideViewPr>
    <p:cSldViewPr snapToGrid="0" showGuides="1">
      <p:cViewPr varScale="1">
        <p:scale>
          <a:sx n="85" d="100"/>
          <a:sy n="85" d="100"/>
        </p:scale>
        <p:origin x="96" y="660"/>
      </p:cViewPr>
      <p:guideLst>
        <p:guide orient="horz" pos="2160"/>
        <p:guide pos="3840"/>
        <p:guide orient="horz" pos="22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966" y="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14.05.2018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14.05.2018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" y="3028950"/>
            <a:ext cx="1406159" cy="10038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11" y="3028950"/>
            <a:ext cx="1406160" cy="1003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49" y="3028950"/>
            <a:ext cx="1406159" cy="100388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71" y="3028950"/>
            <a:ext cx="1406159" cy="100388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43" y="3028950"/>
            <a:ext cx="1406159" cy="10038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66" y="3028950"/>
            <a:ext cx="1406159" cy="100388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77" y="3024307"/>
            <a:ext cx="1406159" cy="100388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087" y="3024146"/>
            <a:ext cx="1406159" cy="1003883"/>
          </a:xfrm>
          <a:prstGeom prst="rect">
            <a:avLst/>
          </a:prstGeom>
        </p:spPr>
      </p:pic>
      <p:sp>
        <p:nvSpPr>
          <p:cNvPr id="40" name="Rechteck 39"/>
          <p:cNvSpPr/>
          <p:nvPr userDrawn="1"/>
        </p:nvSpPr>
        <p:spPr>
          <a:xfrm>
            <a:off x="0" y="4122964"/>
            <a:ext cx="12192000" cy="2735036"/>
          </a:xfrm>
          <a:prstGeom prst="rect">
            <a:avLst/>
          </a:prstGeom>
          <a:solidFill>
            <a:srgbClr val="00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feld 40"/>
          <p:cNvSpPr txBox="1"/>
          <p:nvPr userDrawn="1"/>
        </p:nvSpPr>
        <p:spPr>
          <a:xfrm>
            <a:off x="9657840" y="6249165"/>
            <a:ext cx="24014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B1DFC1E4-5604-4327-B0E7-13AF554735A1}" type="datetime4">
              <a:rPr lang="en-US" sz="1400" smtClean="0">
                <a:solidFill>
                  <a:srgbClr val="FFFFFF"/>
                </a:solidFill>
                <a:latin typeface="+mj-lt"/>
              </a:rPr>
              <a:t>May 14, 2018</a:t>
            </a:fld>
            <a:endParaRPr lang="en-US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Textfeld 41"/>
          <p:cNvSpPr txBox="1"/>
          <p:nvPr userDrawn="1"/>
        </p:nvSpPr>
        <p:spPr>
          <a:xfrm>
            <a:off x="435340" y="4488147"/>
            <a:ext cx="11469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Flexible Electrical Networks FEN </a:t>
            </a:r>
          </a:p>
          <a:p>
            <a:pPr algn="ctr"/>
            <a:r>
              <a:rPr lang="de-DE" sz="3600" b="1" dirty="0">
                <a:solidFill>
                  <a:srgbClr val="FFFFFF"/>
                </a:solidFill>
                <a:latin typeface="+mj-lt"/>
              </a:rPr>
              <a:t>Research Campus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38" y="332028"/>
            <a:ext cx="193717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6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&lt;</a:t>
            </a:r>
            <a:r>
              <a:rPr lang="de-DE" dirty="0" err="1"/>
              <a:t>Presentation</a:t>
            </a:r>
            <a:r>
              <a:rPr lang="de-DE" dirty="0"/>
              <a:t> title&gt;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196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&lt;</a:t>
            </a:r>
            <a:r>
              <a:rPr lang="de-DE" dirty="0" err="1"/>
              <a:t>Subtitle</a:t>
            </a:r>
            <a:r>
              <a:rPr lang="de-DE" dirty="0"/>
              <a:t>&gt;</a:t>
            </a:r>
            <a:endParaRPr lang="en-US" dirty="0"/>
          </a:p>
        </p:txBody>
      </p:sp>
      <p:cxnSp>
        <p:nvCxnSpPr>
          <p:cNvPr id="10" name="Gerader Verbinder 9"/>
          <p:cNvCxnSpPr/>
          <p:nvPr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 userDrawn="1"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383117" y="6210222"/>
            <a:ext cx="1142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+mj-lt"/>
              </a:rPr>
              <a:t>Funded</a:t>
            </a:r>
            <a:r>
              <a:rPr lang="de-DE" sz="1400" b="1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by the Federal Ministry of Education and Research (BMBF), </a:t>
            </a:r>
          </a:p>
          <a:p>
            <a:r>
              <a:rPr lang="en-US" sz="1400" b="1" dirty="0">
                <a:latin typeface="+mj-lt"/>
              </a:rPr>
              <a:t>Flexible Electrical Networks (FEN) Research Campus</a:t>
            </a:r>
            <a:endParaRPr lang="de-DE" sz="1400" b="1" dirty="0">
              <a:latin typeface="+mj-lt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088807"/>
            <a:ext cx="11426297" cy="4680168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 baseline="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57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ulletpoi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83117" y="1089025"/>
            <a:ext cx="7440085" cy="467995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1800">
                <a:solidFill>
                  <a:schemeClr val="accent2"/>
                </a:solidFill>
                <a:latin typeface="+mj-lt"/>
              </a:defRPr>
            </a:lvl2pPr>
            <a:lvl3pPr marL="648000" indent="-21590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+mj-lt"/>
              </a:defRPr>
            </a:lvl3pPr>
            <a:lvl4pPr>
              <a:defRPr sz="1400">
                <a:solidFill>
                  <a:schemeClr val="accent2"/>
                </a:solidFill>
                <a:latin typeface="+mj-lt"/>
              </a:defRPr>
            </a:lvl4pPr>
          </a:lstStyle>
          <a:p>
            <a:pPr lvl="0"/>
            <a:r>
              <a:rPr lang="de-DE" dirty="0"/>
              <a:t>&lt;</a:t>
            </a:r>
            <a:r>
              <a:rPr lang="de-DE" dirty="0" err="1"/>
              <a:t>Bulletpoint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&lt;Second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2"/>
            <a:r>
              <a:rPr lang="de-DE" dirty="0"/>
              <a:t>&lt;Third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  <a:p>
            <a:pPr lvl="3"/>
            <a:r>
              <a:rPr lang="de-DE" dirty="0"/>
              <a:t>&lt;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8064500" y="1089025"/>
            <a:ext cx="3744384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950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rgbClr val="0069B2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6" y="5269443"/>
            <a:ext cx="11412889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>
                <a:latin typeface="+mj-lt"/>
              </a:defRPr>
            </a:lvl1pPr>
          </a:lstStyle>
          <a:p>
            <a:pPr lvl="0"/>
            <a:r>
              <a:rPr lang="de-DE" dirty="0"/>
              <a:t>&lt;Picture title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&gt;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383117" y="1089026"/>
            <a:ext cx="11413067" cy="405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&lt;Click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&gt;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42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&lt;Slide title&gt;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11425767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 Officer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47" name="Textplatzhalter 4"/>
          <p:cNvSpPr txBox="1">
            <a:spLocks/>
          </p:cNvSpPr>
          <p:nvPr userDrawn="1"/>
        </p:nvSpPr>
        <p:spPr>
          <a:xfrm>
            <a:off x="8794497" y="4569905"/>
            <a:ext cx="3014387" cy="1358337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8" name="Gruppieren 37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9" name="Gruppieren 38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40" name="Gruppieren 39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3" name="Textfeld 52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4" name="Grafik 53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41" name="Gruppieren 40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51" name="Textfeld 5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2" name="Grafik 5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48" name="Gruppieren 4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0" name="Grafik 4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informa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200" dirty="0">
              <a:solidFill>
                <a:srgbClr val="0069B2"/>
              </a:solidFill>
              <a:latin typeface="+mj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3117" y="3760715"/>
            <a:ext cx="3615860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Contact: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 Christian Haag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Executive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Flexible Elektrische Netze FEN GmbH </a:t>
            </a:r>
          </a:p>
          <a:p>
            <a:pPr lvl="0"/>
            <a:r>
              <a:rPr lang="de-DE" sz="1400" b="0">
                <a:solidFill>
                  <a:schemeClr val="accent5"/>
                </a:solidFill>
                <a:latin typeface="+mj-lt"/>
              </a:rPr>
              <a:t>Campus-Boulevard 79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80 224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info@FENaachen.net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383118" y="2208210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dirty="0">
                <a:solidFill>
                  <a:srgbClr val="0069B2"/>
                </a:solidFill>
                <a:latin typeface="+mj-lt"/>
              </a:rPr>
              <a:t>Thank you for your attention.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4288069" y="3760715"/>
            <a:ext cx="4943016" cy="201355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b="1" dirty="0">
                <a:solidFill>
                  <a:schemeClr val="accent5"/>
                </a:solidFill>
                <a:latin typeface="+mj-lt"/>
              </a:rPr>
              <a:t>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Dr.-Ing. Peter Lürkens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Chief Scientific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Officer</a:t>
            </a:r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Medium Voltage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en-US" sz="1400" b="0" dirty="0">
                <a:solidFill>
                  <a:schemeClr val="accent5"/>
                </a:solidFill>
                <a:latin typeface="+mj-lt"/>
              </a:rPr>
              <a:t>Flexible Electrical Networks FEN Research Campus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Campus-Boulevard 79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52074 Aachen </a:t>
            </a:r>
          </a:p>
          <a:p>
            <a:pPr lvl="0"/>
            <a:endParaRPr lang="de-DE" sz="1400" b="0" dirty="0">
              <a:solidFill>
                <a:schemeClr val="accent5"/>
              </a:solidFill>
              <a:latin typeface="+mj-lt"/>
            </a:endParaRP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Tel. : +49 241 80</a:t>
            </a:r>
            <a:r>
              <a:rPr lang="de-DE" sz="1400" b="0" baseline="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de-DE" sz="1400" b="0" dirty="0">
                <a:solidFill>
                  <a:schemeClr val="accent5"/>
                </a:solidFill>
                <a:latin typeface="+mj-lt"/>
              </a:rPr>
              <a:t>224 71 </a:t>
            </a:r>
          </a:p>
          <a:p>
            <a:pPr lvl="0"/>
            <a:r>
              <a:rPr lang="de-DE" sz="1400" b="0" dirty="0">
                <a:solidFill>
                  <a:schemeClr val="accent5"/>
                </a:solidFill>
                <a:latin typeface="+mj-lt"/>
              </a:rPr>
              <a:t>pluerkens@FENaachen.net</a:t>
            </a:r>
          </a:p>
        </p:txBody>
      </p:sp>
      <p:sp>
        <p:nvSpPr>
          <p:cNvPr id="43" name="Textplatzhalter 4"/>
          <p:cNvSpPr txBox="1">
            <a:spLocks/>
          </p:cNvSpPr>
          <p:nvPr userDrawn="1"/>
        </p:nvSpPr>
        <p:spPr>
          <a:xfrm>
            <a:off x="9413307" y="4445769"/>
            <a:ext cx="2395576" cy="1459125"/>
          </a:xfrm>
          <a:prstGeom prst="rect">
            <a:avLst/>
          </a:prstGeom>
        </p:spPr>
        <p:txBody>
          <a:bodyPr r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dirty="0">
                <a:solidFill>
                  <a:schemeClr val="accent2"/>
                </a:solidFill>
                <a:latin typeface="+mj-lt"/>
              </a:rPr>
              <a:t>Image sources (</a:t>
            </a:r>
            <a:r>
              <a:rPr lang="de-DE" sz="900" b="1" dirty="0" err="1">
                <a:solidFill>
                  <a:schemeClr val="accent2"/>
                </a:solidFill>
                <a:latin typeface="+mj-lt"/>
              </a:rPr>
              <a:t>banner</a:t>
            </a:r>
            <a:r>
              <a:rPr lang="de-DE" sz="900" b="1" dirty="0">
                <a:solidFill>
                  <a:schemeClr val="accent2"/>
                </a:solidFill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FEN GmbH: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exterior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view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building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DDM Company: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landscape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with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wind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turbine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E.ON ERC: dc-dc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converter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iStockphoto.com/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studiovision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network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Peter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Winandy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: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aerial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</a:t>
            </a:r>
            <a:endParaRPr lang="de-DE" sz="800" b="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stockWERK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Energiewende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vege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puzzle</a:t>
            </a:r>
          </a:p>
          <a:p>
            <a:pPr marL="0" indent="0">
              <a:buNone/>
            </a:pPr>
            <a:r>
              <a:rPr lang="de-DE" sz="800" b="0" dirty="0">
                <a:solidFill>
                  <a:schemeClr val="accent2"/>
                </a:solidFill>
                <a:latin typeface="+mj-lt"/>
              </a:rPr>
              <a:t>© 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PhotographyByMK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/fotolia.com: high-</a:t>
            </a:r>
            <a:r>
              <a:rPr lang="de-DE" sz="800" b="0" dirty="0" err="1">
                <a:solidFill>
                  <a:schemeClr val="accent2"/>
                </a:solidFill>
                <a:latin typeface="+mj-lt"/>
              </a:rPr>
              <a:t>voltage</a:t>
            </a:r>
            <a:r>
              <a:rPr lang="de-DE" sz="800" b="0" dirty="0">
                <a:solidFill>
                  <a:schemeClr val="accent2"/>
                </a:solidFill>
                <a:latin typeface="+mj-lt"/>
              </a:rPr>
              <a:t> grid, renewable energy sources 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  <p:grpSp>
        <p:nvGrpSpPr>
          <p:cNvPr id="32" name="Gruppieren 31"/>
          <p:cNvGrpSpPr/>
          <p:nvPr userDrawn="1"/>
        </p:nvGrpSpPr>
        <p:grpSpPr>
          <a:xfrm>
            <a:off x="8794497" y="457640"/>
            <a:ext cx="2038394" cy="2101532"/>
            <a:chOff x="6624504" y="412506"/>
            <a:chExt cx="2038394" cy="2101532"/>
          </a:xfrm>
        </p:grpSpPr>
        <p:grpSp>
          <p:nvGrpSpPr>
            <p:cNvPr id="34" name="Gruppieren 33"/>
            <p:cNvGrpSpPr/>
            <p:nvPr userDrawn="1"/>
          </p:nvGrpSpPr>
          <p:grpSpPr>
            <a:xfrm>
              <a:off x="6624504" y="1662971"/>
              <a:ext cx="1405209" cy="328762"/>
              <a:chOff x="6624504" y="1662971"/>
              <a:chExt cx="1405209" cy="328762"/>
            </a:xfrm>
          </p:grpSpPr>
          <p:sp>
            <p:nvSpPr>
              <p:cNvPr id="57" name="Textfeld 56"/>
              <p:cNvSpPr txBox="1"/>
              <p:nvPr/>
            </p:nvSpPr>
            <p:spPr>
              <a:xfrm>
                <a:off x="7090032" y="1696547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@FENaachen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8" name="Grafik 57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62971"/>
                <a:ext cx="404384" cy="328762"/>
              </a:xfrm>
              <a:prstGeom prst="rect">
                <a:avLst/>
              </a:prstGeom>
            </p:spPr>
          </p:pic>
        </p:grpSp>
        <p:grpSp>
          <p:nvGrpSpPr>
            <p:cNvPr id="35" name="Gruppieren 34"/>
            <p:cNvGrpSpPr/>
            <p:nvPr userDrawn="1"/>
          </p:nvGrpSpPr>
          <p:grpSpPr>
            <a:xfrm>
              <a:off x="6624504" y="412506"/>
              <a:ext cx="1780312" cy="379431"/>
              <a:chOff x="6624504" y="412506"/>
              <a:chExt cx="1780312" cy="379431"/>
            </a:xfrm>
          </p:grpSpPr>
          <p:sp>
            <p:nvSpPr>
              <p:cNvPr id="55" name="Textfeld 54"/>
              <p:cNvSpPr txBox="1"/>
              <p:nvPr/>
            </p:nvSpPr>
            <p:spPr>
              <a:xfrm>
                <a:off x="7090032" y="471416"/>
                <a:ext cx="13147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Xing.FENaachen.net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56" name="Grafik 55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6624504" y="412506"/>
                <a:ext cx="379431" cy="379431"/>
              </a:xfrm>
              <a:prstGeom prst="rect">
                <a:avLst/>
              </a:prstGeom>
            </p:spPr>
          </p:pic>
        </p:grpSp>
        <p:grpSp>
          <p:nvGrpSpPr>
            <p:cNvPr id="37" name="Gruppieren 36"/>
            <p:cNvGrpSpPr/>
            <p:nvPr userDrawn="1"/>
          </p:nvGrpSpPr>
          <p:grpSpPr>
            <a:xfrm>
              <a:off x="6624504" y="1035075"/>
              <a:ext cx="2012746" cy="384758"/>
              <a:chOff x="6624504" y="1035075"/>
              <a:chExt cx="2012746" cy="384758"/>
            </a:xfrm>
          </p:grpSpPr>
          <p:sp>
            <p:nvSpPr>
              <p:cNvPr id="41" name="Textfeld 40"/>
              <p:cNvSpPr txBox="1"/>
              <p:nvPr/>
            </p:nvSpPr>
            <p:spPr>
              <a:xfrm>
                <a:off x="7090032" y="1101831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Linkedin.FENaachen.net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2" name="Grafik 4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6624504" y="1035075"/>
                <a:ext cx="435476" cy="384758"/>
              </a:xfrm>
              <a:prstGeom prst="rect">
                <a:avLst/>
              </a:prstGeom>
            </p:spPr>
          </p:pic>
        </p:grpSp>
        <p:grpSp>
          <p:nvGrpSpPr>
            <p:cNvPr id="38" name="Gruppieren 37"/>
            <p:cNvGrpSpPr/>
            <p:nvPr userDrawn="1"/>
          </p:nvGrpSpPr>
          <p:grpSpPr>
            <a:xfrm>
              <a:off x="6624504" y="2229311"/>
              <a:ext cx="2038394" cy="284727"/>
              <a:chOff x="6624504" y="1684988"/>
              <a:chExt cx="2038394" cy="284727"/>
            </a:xfrm>
          </p:grpSpPr>
          <p:sp>
            <p:nvSpPr>
              <p:cNvPr id="39" name="Textfeld 38"/>
              <p:cNvSpPr txBox="1"/>
              <p:nvPr/>
            </p:nvSpPr>
            <p:spPr>
              <a:xfrm>
                <a:off x="7090032" y="1696547"/>
                <a:ext cx="1572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u="none" dirty="0">
                    <a:solidFill>
                      <a:schemeClr val="accent5"/>
                    </a:solidFill>
                    <a:latin typeface="+mj-lt"/>
                  </a:rPr>
                  <a:t>YouTube.FENaachen.net</a:t>
                </a:r>
                <a:endParaRPr lang="en-US" sz="1100" u="none" dirty="0">
                  <a:solidFill>
                    <a:schemeClr val="accent5"/>
                  </a:solidFill>
                  <a:latin typeface="+mj-lt"/>
                </a:endParaRPr>
              </a:p>
            </p:txBody>
          </p:sp>
          <p:pic>
            <p:nvPicPr>
              <p:cNvPr id="40" name="Grafik 39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4504" y="1684988"/>
                <a:ext cx="404384" cy="284727"/>
              </a:xfrm>
              <a:prstGeom prst="rect">
                <a:avLst/>
              </a:prstGeom>
            </p:spPr>
          </p:pic>
        </p:grpSp>
      </p:grp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6080738"/>
            <a:ext cx="1572427" cy="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383118" y="81438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rgbClr val="0069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9168874" y="6316682"/>
            <a:ext cx="1107997" cy="287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852C51D8-1FD6-4069-872C-7A5A70696072}" type="slidenum">
              <a:rPr lang="en-US" sz="1200" smtClean="0">
                <a:latin typeface="+mj-lt"/>
              </a:rPr>
              <a:t>‹#›</a:t>
            </a:fld>
            <a:endParaRPr lang="en-US" sz="1200" dirty="0"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322" y="6146259"/>
            <a:ext cx="1348274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25" r:id="rId2"/>
    <p:sldLayoutId id="2147483826" r:id="rId3"/>
    <p:sldLayoutId id="2147483829" r:id="rId4"/>
    <p:sldLayoutId id="2147483830" r:id="rId5"/>
    <p:sldLayoutId id="2147483887" r:id="rId6"/>
    <p:sldLayoutId id="2147483886" r:id="rId7"/>
    <p:sldLayoutId id="2147483885" r:id="rId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1457" userDrawn="1">
          <p15:clr>
            <a:srgbClr val="F26B43"/>
          </p15:clr>
        </p15:guide>
        <p15:guide id="1" orient="horz" pos="2863" userDrawn="1">
          <p15:clr>
            <a:srgbClr val="F26B43"/>
          </p15:clr>
        </p15:guide>
        <p15:guide id="2" pos="241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pos="2600" userDrawn="1">
          <p15:clr>
            <a:srgbClr val="F26B43"/>
          </p15:clr>
        </p15:guide>
        <p15:guide id="5" pos="2752" userDrawn="1">
          <p15:clr>
            <a:srgbClr val="F26B43"/>
          </p15:clr>
        </p15:guide>
        <p15:guide id="6" pos="4928" userDrawn="1">
          <p15:clr>
            <a:srgbClr val="F26B43"/>
          </p15:clr>
        </p15:guide>
        <p15:guide id="7" pos="5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5E1-207B-4D5E-AB32-0C7A307700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Internship project FlaixEnergy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69FEC-50DF-4A6A-A358-B82045B4A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Tasks and target</a:t>
            </a:r>
          </a:p>
        </p:txBody>
      </p:sp>
    </p:spTree>
    <p:extLst>
      <p:ext uri="{BB962C8B-B14F-4D97-AF65-F5344CB8AC3E}">
        <p14:creationId xmlns:p14="http://schemas.microsoft.com/office/powerpoint/2010/main" val="73093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CD37A3-ADF8-4ECC-8D93-0DB069DD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1-3 (14.05.2018-15.06.2018)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7A3E2-C828-40F7-A918-478B4B035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Phase 1 (14.05.2018-16.05.2018)</a:t>
            </a:r>
          </a:p>
          <a:p>
            <a:r>
              <a:rPr lang="de-DE" dirty="0"/>
              <a:t>Literature on energy flexibility</a:t>
            </a:r>
          </a:p>
          <a:p>
            <a:r>
              <a:rPr lang="de-DE" dirty="0"/>
              <a:t>German distribution grid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u="sng" dirty="0"/>
              <a:t>Phase 2 (17.05.2018 – 31.05.2018)</a:t>
            </a:r>
          </a:p>
          <a:p>
            <a:r>
              <a:rPr lang="de-DE" dirty="0"/>
              <a:t>Using Visual studios and install python packages (pandapower)</a:t>
            </a:r>
          </a:p>
          <a:p>
            <a:r>
              <a:rPr lang="de-DE" dirty="0"/>
              <a:t>Getting the loadflow running</a:t>
            </a:r>
          </a:p>
          <a:p>
            <a:r>
              <a:rPr lang="de-DE" dirty="0"/>
              <a:t>Setting up the data (starting with CIGRE testgrid)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u="sng" dirty="0"/>
              <a:t>Phase 3 (01.06.2018-15.06.2018)</a:t>
            </a:r>
          </a:p>
          <a:p>
            <a:r>
              <a:rPr lang="de-DE" dirty="0"/>
              <a:t>Compare results with Christophs analysis</a:t>
            </a:r>
          </a:p>
          <a:p>
            <a:r>
              <a:rPr lang="de-DE" dirty="0"/>
              <a:t>Eventually adapt clusters that result from that optimization </a:t>
            </a:r>
          </a:p>
          <a:p>
            <a:r>
              <a:rPr lang="de-DE" dirty="0"/>
              <a:t>Sensitivity analysis</a:t>
            </a:r>
          </a:p>
          <a:p>
            <a:r>
              <a:rPr lang="de-DE" dirty="0"/>
              <a:t>Choose the demonstration timeframe (4 days, 15min intervals)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4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CB06-C81F-46C0-9CB1-09E0F31C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4 (18.06.2018-07.09.2018)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7D42D-C960-4A19-BBE3-5F7A59E5F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GUI programming using matlab or python</a:t>
            </a:r>
          </a:p>
          <a:p>
            <a:r>
              <a:rPr lang="de-DE" dirty="0"/>
              <a:t>Take tables and graphics from Christophs work and import</a:t>
            </a:r>
          </a:p>
          <a:p>
            <a:r>
              <a:rPr lang="de-DE" dirty="0"/>
              <a:t>Take line losses, result of OPF, line loadings from pandapower</a:t>
            </a:r>
          </a:p>
          <a:p>
            <a:r>
              <a:rPr lang="de-DE" dirty="0"/>
              <a:t>Target user 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D1596-F20C-4AA1-8196-A82A53E1A35B}"/>
              </a:ext>
            </a:extLst>
          </p:cNvPr>
          <p:cNvSpPr/>
          <p:nvPr/>
        </p:nvSpPr>
        <p:spPr>
          <a:xfrm>
            <a:off x="382588" y="2616471"/>
            <a:ext cx="5713412" cy="33227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45527-5F12-4522-A5C6-D7CA7E7DA5EB}"/>
              </a:ext>
            </a:extLst>
          </p:cNvPr>
          <p:cNvSpPr/>
          <p:nvPr/>
        </p:nvSpPr>
        <p:spPr>
          <a:xfrm>
            <a:off x="6657702" y="2616472"/>
            <a:ext cx="5068977" cy="332277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D7719-B312-4745-81C4-8B52C7622A6A}"/>
              </a:ext>
            </a:extLst>
          </p:cNvPr>
          <p:cNvSpPr txBox="1"/>
          <p:nvPr/>
        </p:nvSpPr>
        <p:spPr>
          <a:xfrm>
            <a:off x="5247058" y="22471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44816-F186-4368-8581-202D877BE14B}"/>
              </a:ext>
            </a:extLst>
          </p:cNvPr>
          <p:cNvSpPr txBox="1"/>
          <p:nvPr/>
        </p:nvSpPr>
        <p:spPr>
          <a:xfrm>
            <a:off x="10849516" y="22600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6753A6-7F41-4C34-9AA5-0DE27E390B8F}"/>
              </a:ext>
            </a:extLst>
          </p:cNvPr>
          <p:cNvSpPr/>
          <p:nvPr/>
        </p:nvSpPr>
        <p:spPr>
          <a:xfrm>
            <a:off x="465321" y="2650534"/>
            <a:ext cx="1254034" cy="3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rgbClr val="FFFFFF"/>
                </a:solidFill>
              </a:rPr>
              <a:t>Winter weekday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012B16-AB13-4904-BA8C-3D5E15C111A6}"/>
              </a:ext>
            </a:extLst>
          </p:cNvPr>
          <p:cNvSpPr/>
          <p:nvPr/>
        </p:nvSpPr>
        <p:spPr>
          <a:xfrm>
            <a:off x="465321" y="2995819"/>
            <a:ext cx="1254034" cy="3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rgbClr val="FFFFFF"/>
                </a:solidFill>
              </a:rPr>
              <a:t>Winter weekend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70EFAA-5312-43D0-9C0B-E5B65B119D2E}"/>
              </a:ext>
            </a:extLst>
          </p:cNvPr>
          <p:cNvSpPr/>
          <p:nvPr/>
        </p:nvSpPr>
        <p:spPr>
          <a:xfrm>
            <a:off x="1749834" y="2650534"/>
            <a:ext cx="1254034" cy="3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rgbClr val="FFFFFF"/>
                </a:solidFill>
              </a:rPr>
              <a:t>Summer weekday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CE125E-E171-4B42-9925-74D4DBEF4C0F}"/>
              </a:ext>
            </a:extLst>
          </p:cNvPr>
          <p:cNvSpPr/>
          <p:nvPr/>
        </p:nvSpPr>
        <p:spPr>
          <a:xfrm>
            <a:off x="1749834" y="2998276"/>
            <a:ext cx="1254034" cy="3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rgbClr val="FFFFFF"/>
                </a:solidFill>
              </a:rPr>
              <a:t>Summer weekend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D4C8F-FF62-4E25-AE5F-06681627E3D9}"/>
              </a:ext>
            </a:extLst>
          </p:cNvPr>
          <p:cNvCxnSpPr>
            <a:cxnSpLocks/>
          </p:cNvCxnSpPr>
          <p:nvPr/>
        </p:nvCxnSpPr>
        <p:spPr>
          <a:xfrm>
            <a:off x="3152503" y="2964042"/>
            <a:ext cx="2177143" cy="1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C95F61-E748-4C67-9DD3-61F1278089AD}"/>
              </a:ext>
            </a:extLst>
          </p:cNvPr>
          <p:cNvSpPr/>
          <p:nvPr/>
        </p:nvSpPr>
        <p:spPr>
          <a:xfrm>
            <a:off x="3923211" y="2882875"/>
            <a:ext cx="78377" cy="162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EA5ECF-D560-4D86-A9B6-25D2FB2B8E4C}"/>
              </a:ext>
            </a:extLst>
          </p:cNvPr>
          <p:cNvSpPr txBox="1"/>
          <p:nvPr/>
        </p:nvSpPr>
        <p:spPr>
          <a:xfrm>
            <a:off x="3744947" y="2656765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9 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878D78-73B8-417C-ACAC-39B56C678854}"/>
              </a:ext>
            </a:extLst>
          </p:cNvPr>
          <p:cNvSpPr/>
          <p:nvPr/>
        </p:nvSpPr>
        <p:spPr>
          <a:xfrm>
            <a:off x="484752" y="4826812"/>
            <a:ext cx="1716935" cy="44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Automotive Industry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263852-8CF8-4282-A9B0-687238C8F58D}"/>
              </a:ext>
            </a:extLst>
          </p:cNvPr>
          <p:cNvSpPr/>
          <p:nvPr/>
        </p:nvSpPr>
        <p:spPr>
          <a:xfrm>
            <a:off x="488274" y="5394109"/>
            <a:ext cx="1716935" cy="443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FFFFFF"/>
                </a:solidFill>
              </a:rPr>
              <a:t>Steel Industry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8EA026-8922-4F3C-BF47-C00A553ADB67}"/>
              </a:ext>
            </a:extLst>
          </p:cNvPr>
          <p:cNvCxnSpPr>
            <a:cxnSpLocks/>
          </p:cNvCxnSpPr>
          <p:nvPr/>
        </p:nvCxnSpPr>
        <p:spPr>
          <a:xfrm>
            <a:off x="2656375" y="5047936"/>
            <a:ext cx="2177143" cy="1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7CE857-ADD9-4F3D-9173-3F809354FEC1}"/>
              </a:ext>
            </a:extLst>
          </p:cNvPr>
          <p:cNvSpPr/>
          <p:nvPr/>
        </p:nvSpPr>
        <p:spPr>
          <a:xfrm>
            <a:off x="4149573" y="4966769"/>
            <a:ext cx="78377" cy="162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265A52-61DB-4B13-B08C-34AEDC489393}"/>
              </a:ext>
            </a:extLst>
          </p:cNvPr>
          <p:cNvCxnSpPr>
            <a:cxnSpLocks/>
          </p:cNvCxnSpPr>
          <p:nvPr/>
        </p:nvCxnSpPr>
        <p:spPr>
          <a:xfrm>
            <a:off x="2656375" y="5625366"/>
            <a:ext cx="2177143" cy="1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E82FCD1-39E9-405A-B7B8-739F1503E6A5}"/>
              </a:ext>
            </a:extLst>
          </p:cNvPr>
          <p:cNvSpPr/>
          <p:nvPr/>
        </p:nvSpPr>
        <p:spPr>
          <a:xfrm>
            <a:off x="3427083" y="5544199"/>
            <a:ext cx="78377" cy="162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0CDF0E-19FB-47B9-8D57-9421D4D66BC2}"/>
              </a:ext>
            </a:extLst>
          </p:cNvPr>
          <p:cNvSpPr txBox="1"/>
          <p:nvPr/>
        </p:nvSpPr>
        <p:spPr>
          <a:xfrm>
            <a:off x="2840469" y="4718257"/>
            <a:ext cx="17379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 dirty="0"/>
              <a:t>Degree of load flexibility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B06EC7-142D-4E88-B924-9C50080A0344}"/>
              </a:ext>
            </a:extLst>
          </p:cNvPr>
          <p:cNvSpPr/>
          <p:nvPr/>
        </p:nvSpPr>
        <p:spPr>
          <a:xfrm>
            <a:off x="9810044" y="3368300"/>
            <a:ext cx="1664202" cy="1274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EEX Price Curve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9E6C3F-5F70-4967-9FFC-E4D01751581C}"/>
              </a:ext>
            </a:extLst>
          </p:cNvPr>
          <p:cNvSpPr/>
          <p:nvPr/>
        </p:nvSpPr>
        <p:spPr>
          <a:xfrm>
            <a:off x="6956418" y="2879050"/>
            <a:ext cx="2680205" cy="1947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Resulting Cluster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D49981-0601-4E75-A7A7-F4C72DEC23C4}"/>
              </a:ext>
            </a:extLst>
          </p:cNvPr>
          <p:cNvSpPr txBox="1"/>
          <p:nvPr/>
        </p:nvSpPr>
        <p:spPr>
          <a:xfrm>
            <a:off x="6956418" y="5047936"/>
            <a:ext cx="190315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Total line loading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B96514-B96C-4D7D-88AD-E471B015966A}"/>
              </a:ext>
            </a:extLst>
          </p:cNvPr>
          <p:cNvSpPr txBox="1"/>
          <p:nvPr/>
        </p:nvSpPr>
        <p:spPr>
          <a:xfrm>
            <a:off x="6956418" y="5484779"/>
            <a:ext cx="181338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/>
              <a:t>Total line losses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B075A5-ABA9-4F57-AA1D-695AA0488C44}"/>
              </a:ext>
            </a:extLst>
          </p:cNvPr>
          <p:cNvSpPr txBox="1"/>
          <p:nvPr/>
        </p:nvSpPr>
        <p:spPr>
          <a:xfrm>
            <a:off x="10000565" y="5394109"/>
            <a:ext cx="128753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OPF 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CD74B5-C536-456B-8038-9127C34C0218}"/>
              </a:ext>
            </a:extLst>
          </p:cNvPr>
          <p:cNvSpPr txBox="1"/>
          <p:nvPr/>
        </p:nvSpPr>
        <p:spPr>
          <a:xfrm>
            <a:off x="10019937" y="2791833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 &amp; Time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EB5AB4-6AE8-4164-8AA8-8CF46AB64640}"/>
              </a:ext>
            </a:extLst>
          </p:cNvPr>
          <p:cNvSpPr/>
          <p:nvPr/>
        </p:nvSpPr>
        <p:spPr>
          <a:xfrm>
            <a:off x="482238" y="3635023"/>
            <a:ext cx="1716935" cy="44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Local PV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D4C0EB-F2BA-4759-BD27-21DBCD15D73E}"/>
              </a:ext>
            </a:extLst>
          </p:cNvPr>
          <p:cNvSpPr/>
          <p:nvPr/>
        </p:nvSpPr>
        <p:spPr>
          <a:xfrm>
            <a:off x="482238" y="4171207"/>
            <a:ext cx="1716935" cy="44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Local Wind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AB475-D4CE-4D37-85C5-71E382674902}"/>
              </a:ext>
            </a:extLst>
          </p:cNvPr>
          <p:cNvSpPr/>
          <p:nvPr/>
        </p:nvSpPr>
        <p:spPr>
          <a:xfrm>
            <a:off x="2656375" y="4227652"/>
            <a:ext cx="2281830" cy="29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rgbClr val="FFFFFF"/>
                </a:solidFill>
              </a:rPr>
              <a:t>Factor 2x</a:t>
            </a:r>
          </a:p>
        </p:txBody>
      </p:sp>
      <p:sp>
        <p:nvSpPr>
          <p:cNvPr id="36" name="Half Frame 35">
            <a:extLst>
              <a:ext uri="{FF2B5EF4-FFF2-40B4-BE49-F238E27FC236}">
                <a16:creationId xmlns:a16="http://schemas.microsoft.com/office/drawing/2014/main" id="{866A0ADF-0253-4546-AA7C-CDFCD939A6E1}"/>
              </a:ext>
            </a:extLst>
          </p:cNvPr>
          <p:cNvSpPr/>
          <p:nvPr/>
        </p:nvSpPr>
        <p:spPr>
          <a:xfrm rot="13564878">
            <a:off x="4726096" y="4311216"/>
            <a:ext cx="108000" cy="108000"/>
          </a:xfrm>
          <a:prstGeom prst="halfFrame">
            <a:avLst>
              <a:gd name="adj1" fmla="val 33333"/>
              <a:gd name="adj2" fmla="val 71795"/>
            </a:avLst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CE5B76-F137-4216-9B17-370BB5B5E34D}"/>
              </a:ext>
            </a:extLst>
          </p:cNvPr>
          <p:cNvSpPr/>
          <p:nvPr/>
        </p:nvSpPr>
        <p:spPr>
          <a:xfrm>
            <a:off x="2656187" y="3730925"/>
            <a:ext cx="2281830" cy="29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rgbClr val="FFFFFF"/>
                </a:solidFill>
              </a:rPr>
              <a:t>Factor 4x</a:t>
            </a:r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752E7CCF-EE27-4346-9B28-CC61754732A0}"/>
              </a:ext>
            </a:extLst>
          </p:cNvPr>
          <p:cNvSpPr/>
          <p:nvPr/>
        </p:nvSpPr>
        <p:spPr>
          <a:xfrm rot="13564878">
            <a:off x="4725908" y="3814489"/>
            <a:ext cx="108000" cy="108000"/>
          </a:xfrm>
          <a:prstGeom prst="halfFrame">
            <a:avLst>
              <a:gd name="adj1" fmla="val 33333"/>
              <a:gd name="adj2" fmla="val 71795"/>
            </a:avLst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22AFA1-B5AC-4E3B-8D02-24D2C9445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2" t="27722" r="53367" b="27189"/>
          <a:stretch/>
        </p:blipFill>
        <p:spPr>
          <a:xfrm>
            <a:off x="7025551" y="3214995"/>
            <a:ext cx="2510074" cy="15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32312"/>
      </p:ext>
    </p:extLst>
  </p:cSld>
  <p:clrMapOvr>
    <a:masterClrMapping/>
  </p:clrMapOvr>
</p:sld>
</file>

<file path=ppt/theme/theme1.xml><?xml version="1.0" encoding="utf-8"?>
<a:theme xmlns:a="http://schemas.openxmlformats.org/drawingml/2006/main" name="FEN_Aachen">
  <a:themeElements>
    <a:clrScheme name="FEN Aachen">
      <a:dk1>
        <a:srgbClr val="0069B2"/>
      </a:dk1>
      <a:lt1>
        <a:srgbClr val="BCCDEE"/>
      </a:lt1>
      <a:dk2>
        <a:srgbClr val="378CC6"/>
      </a:dk2>
      <a:lt2>
        <a:srgbClr val="BCCDEE"/>
      </a:lt2>
      <a:accent1>
        <a:srgbClr val="0069B2"/>
      </a:accent1>
      <a:accent2>
        <a:srgbClr val="378CC6"/>
      </a:accent2>
      <a:accent3>
        <a:srgbClr val="BCCDEE"/>
      </a:accent3>
      <a:accent4>
        <a:srgbClr val="000000"/>
      </a:accent4>
      <a:accent5>
        <a:srgbClr val="868789"/>
      </a:accent5>
      <a:accent6>
        <a:srgbClr val="C5C6C8"/>
      </a:accent6>
      <a:hlink>
        <a:srgbClr val="612158"/>
      </a:hlink>
      <a:folHlink>
        <a:srgbClr val="7A6F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7005DB22-354D-4E55-B17F-5DC88883DBD7}" vid="{79939E18-A7AA-4AA9-A70B-D732419963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PowerPoint_Template_Forschungscampus-Projects</Template>
  <TotalTime>0</TotalTime>
  <Words>164</Words>
  <Application>Microsoft Office PowerPoint</Application>
  <PresentationFormat>Widescreen</PresentationFormat>
  <Paragraphs>42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Symbol</vt:lpstr>
      <vt:lpstr>Wingdings</vt:lpstr>
      <vt:lpstr>FEN_Aachen</vt:lpstr>
      <vt:lpstr>Internship project FlaixEnergy </vt:lpstr>
      <vt:lpstr>Phase 1-3 (14.05.2018-15.06.2018)</vt:lpstr>
      <vt:lpstr>Phase 4 (18.06.2018-07.09.2018)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Zentgraf</dc:creator>
  <cp:lastModifiedBy>Gonca Guerses</cp:lastModifiedBy>
  <cp:revision>43</cp:revision>
  <dcterms:created xsi:type="dcterms:W3CDTF">2017-07-18T14:45:43Z</dcterms:created>
  <dcterms:modified xsi:type="dcterms:W3CDTF">2018-05-14T08:49:52Z</dcterms:modified>
</cp:coreProperties>
</file>